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9" r:id="rId3"/>
    <p:sldId id="262" r:id="rId4"/>
    <p:sldId id="261" r:id="rId5"/>
    <p:sldId id="267" r:id="rId6"/>
    <p:sldId id="257" r:id="rId7"/>
    <p:sldId id="258" r:id="rId8"/>
    <p:sldId id="259" r:id="rId9"/>
    <p:sldId id="260" r:id="rId10"/>
    <p:sldId id="263" r:id="rId11"/>
    <p:sldId id="264" r:id="rId12"/>
    <p:sldId id="265" r:id="rId13"/>
    <p:sldId id="268" r:id="rId14"/>
    <p:sldId id="266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/>
    <p:restoredTop sz="94575"/>
  </p:normalViewPr>
  <p:slideViewPr>
    <p:cSldViewPr snapToGrid="0" snapToObjects="1">
      <p:cViewPr varScale="1">
        <p:scale>
          <a:sx n="85" d="100"/>
          <a:sy n="85" d="100"/>
        </p:scale>
        <p:origin x="192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AF0724-5B79-A94E-845A-504DECEAF5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E1F5AF-E15B-5A42-8575-01634B1CDA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1DDD31D-634C-0547-914B-7293C8BBA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53D19F8-FC9C-4149-B932-29412799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168A90-3FF9-D646-AF22-A013C68D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66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1A9F18-4608-2549-9746-49B53D11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CB0559-82EC-1B4C-B11E-D9DB8DAAD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F048E3-85E4-BA48-B4BF-77295E12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5008DE2-D0C6-5046-9678-63E63F8E5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35C81-4087-3D45-BAFB-691A7916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334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FDEBA5DC-7FAA-AA46-AA1C-A2C70F8FE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722CD70-6A0C-304F-BB86-3ABF14DCB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62BD79-AFA9-FC47-8F2A-F807D980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074808-0475-2649-A3B6-6558DF5A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4C217B-43F5-0941-ABA7-1714B0F65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2737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8E10EC-B7AF-0D40-B784-994432D62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255C82-AB06-6642-B8A5-4D8EA8378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1CEBF9-2842-2948-AF4E-982AB7171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35CB374-A521-8C42-BF31-C642E3BF1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37631-1530-9745-8970-34835EF47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23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20AE2-A40F-A04D-958A-706DA3A8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D13A8C-1F84-FC44-B377-3DEEF7D27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4EEC87-CAEB-924F-882F-799BA72A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42DC0E-8A56-4B4F-858F-F893A59D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26EA748-776D-7A49-BF04-29480158C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239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472972-CFB1-E043-BBC5-A704847B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CAD74DD-C382-4A4C-85ED-1DDE15010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F19AF9E-BCAA-284D-AD9A-DEFCCE9F5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4D2FEC3-2C11-A24D-9788-400FB39CA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2E6F04F-66FB-614B-898C-8B8EF7322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32EFB92-89CD-874C-B27C-02AC5E818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720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C07E0-626C-664E-9474-F5AA0AE5A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DD23A2-9194-9A41-BDA9-D5DE97F85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0D5157-8C7F-CC41-8EE7-2F59E7C31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6B539AD-1AAC-ED42-A15E-BD3E217C5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F8B2232-0E3A-8D45-AD15-3ABB19B22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7BB4A35-3CF3-5549-9F68-0BDE1B13B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BE34BFB3-FE83-474B-8F28-D83AD1CD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5D05253-01B3-664E-A6F3-82B2B951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122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03015-93F3-6D43-82B7-042B28A5F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EAE21B4-6456-1441-8B15-D4FDD28B9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704A039-DBE5-E347-BC56-4441CFEE5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7AB564-9C4C-CF4C-9705-61DEA710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7287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7778B8-DA91-E440-9D3C-120452CD7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F2B2DC6-B61F-FE47-A7F4-6790EA6A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E957DAA-D2FD-8E4D-B4AF-C80397A2E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291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CB6239-FCDB-B740-AD60-6B351526C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6BF6F5-22FF-5140-964A-178C17A9B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58CA3A8-0B15-A546-BEF9-2F79C94EA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3D6120A-F535-2040-AC9A-0FC51A7D2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B5AC4F1-C53B-3545-9487-803A8DF5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6D136CB-8F51-6042-B0D6-1CEBD2F2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0620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6E4C5D-227A-CB4C-9BCA-D4EF58DDE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C65B419-5204-B74E-B7ED-18B517A2FD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B6D4EA2-753C-F84A-9CD6-C07404B749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B13E2BA-C7A5-F84F-AE86-851566F30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D0223C6-AD33-2349-94A2-408BBBC01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C7593FB-C39D-3A46-9D40-DE3C8D64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283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757F3B-92AF-1C4E-BCF1-52FDBB31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6E6A37B-0E70-EA41-88DC-557634981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1AEDE2-02BD-7F4C-BBF2-E3081A64E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3CE1-912E-7E47-BCDB-C0D67AA3FCA2}" type="datetimeFigureOut">
              <a:rPr lang="nl-NL" smtClean="0"/>
              <a:t>03-01-20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E2BA7FD-1DE9-DE4E-963E-201897737D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7777960-6788-2246-93AB-184A0EF1B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1B9B4-EA62-8B49-B5A6-5A014D27756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0136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974A04-8288-634B-9494-56B206322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239843"/>
            <a:ext cx="9163987" cy="3270120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r>
              <a:rPr lang="nl-NL" b="1" dirty="0"/>
              <a:t>INTRO cultuur van het moderne</a:t>
            </a:r>
            <a:br>
              <a:rPr lang="nl-NL" b="1" dirty="0"/>
            </a:br>
            <a:r>
              <a:rPr lang="nl-NL" b="1" dirty="0"/>
              <a:t>( 1900-1945)</a:t>
            </a:r>
            <a:br>
              <a:rPr lang="nl-NL" b="1" dirty="0"/>
            </a:br>
            <a:br>
              <a:rPr lang="nl-NL" b="1" dirty="0"/>
            </a:br>
            <a:endParaRPr lang="nl-NL" b="1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EAAA15C-76EF-124C-9411-14416808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598702" cy="2723811"/>
          </a:xfrm>
        </p:spPr>
        <p:txBody>
          <a:bodyPr>
            <a:noAutofit/>
          </a:bodyPr>
          <a:lstStyle/>
          <a:p>
            <a:r>
              <a:rPr lang="nl-NL" sz="4000" b="1" dirty="0"/>
              <a:t>Vergelijk  </a:t>
            </a:r>
          </a:p>
          <a:p>
            <a:r>
              <a:rPr lang="nl-NL" sz="4000" b="1" dirty="0"/>
              <a:t> kunst uit de cultuur van de burger </a:t>
            </a:r>
          </a:p>
          <a:p>
            <a:r>
              <a:rPr lang="nl-NL" sz="4000" b="1" dirty="0"/>
              <a:t> kunst uit de cultuur van het moderne</a:t>
            </a:r>
          </a:p>
        </p:txBody>
      </p:sp>
    </p:spTree>
    <p:extLst>
      <p:ext uri="{BB962C8B-B14F-4D97-AF65-F5344CB8AC3E}">
        <p14:creationId xmlns:p14="http://schemas.microsoft.com/office/powerpoint/2010/main" val="415762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5683F8-DDDC-634E-B03B-095F714D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9. Dubbelportret: Vergelijk </a:t>
            </a:r>
            <a:r>
              <a:rPr lang="nl-NL" b="1" dirty="0"/>
              <a:t>kleur</a:t>
            </a:r>
          </a:p>
        </p:txBody>
      </p:sp>
      <p:pic>
        <p:nvPicPr>
          <p:cNvPr id="7170" name="Picture 2" descr="Afbeeldingsresultaat voor picasso blauwe periode">
            <a:extLst>
              <a:ext uri="{FF2B5EF4-FFF2-40B4-BE49-F238E27FC236}">
                <a16:creationId xmlns:a16="http://schemas.microsoft.com/office/drawing/2014/main" id="{CCEC8DB6-5929-5448-97AE-654023F32A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1789" y="1503596"/>
            <a:ext cx="4086414" cy="505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dubbelportret frans hals">
            <a:extLst>
              <a:ext uri="{FF2B5EF4-FFF2-40B4-BE49-F238E27FC236}">
                <a16:creationId xmlns:a16="http://schemas.microsoft.com/office/drawing/2014/main" id="{CFB61929-176B-1543-9708-FFAC67853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03597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88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9C8BE-9B1D-CF49-9A5B-551AFF95C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374443" cy="2093262"/>
          </a:xfrm>
        </p:spPr>
        <p:txBody>
          <a:bodyPr>
            <a:normAutofit fontScale="90000"/>
          </a:bodyPr>
          <a:lstStyle/>
          <a:p>
            <a:br>
              <a:rPr lang="nl-NL" sz="3200" b="1" dirty="0"/>
            </a:br>
            <a:r>
              <a:rPr lang="nl-NL" b="1" dirty="0"/>
              <a:t> Kernbegrippen uit de moderne kunst</a:t>
            </a:r>
            <a:br>
              <a:rPr lang="nl-NL" b="1" dirty="0"/>
            </a:br>
            <a:br>
              <a:rPr lang="nl-NL" b="1" dirty="0"/>
            </a:br>
            <a:r>
              <a:rPr lang="nl-NL" b="1" dirty="0"/>
              <a:t>1. Expressie</a:t>
            </a:r>
            <a:br>
              <a:rPr lang="nl-NL" b="1" dirty="0"/>
            </a:br>
            <a:r>
              <a:rPr lang="nl-NL" b="1" dirty="0"/>
              <a:t>2. Autonome kunstenaar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8194" name="Picture 2" descr="Afbeeldingsresultaat voor munch de schreeuw">
            <a:extLst>
              <a:ext uri="{FF2B5EF4-FFF2-40B4-BE49-F238E27FC236}">
                <a16:creationId xmlns:a16="http://schemas.microsoft.com/office/drawing/2014/main" id="{58F860E9-5C91-874E-B30D-DF256B0B99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553" y="2018002"/>
            <a:ext cx="3670267" cy="467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Ernst-Ludwig Kirchner">
            <a:extLst>
              <a:ext uri="{FF2B5EF4-FFF2-40B4-BE49-F238E27FC236}">
                <a16:creationId xmlns:a16="http://schemas.microsoft.com/office/drawing/2014/main" id="{EE606187-D99C-8C47-BE74-F350621DB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863" y="3531023"/>
            <a:ext cx="2703876" cy="316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1278E62-81C4-D444-86C7-F61B51F44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873" y="3531023"/>
            <a:ext cx="2717417" cy="31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27CA0-B82C-964C-AC5B-38E71F7C9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Kernbegrip: </a:t>
            </a:r>
            <a:br>
              <a:rPr lang="nl-NL" b="1" dirty="0"/>
            </a:br>
            <a:r>
              <a:rPr lang="nl-NL" b="1" dirty="0"/>
              <a:t>3. Angst en vervreemding</a:t>
            </a:r>
          </a:p>
        </p:txBody>
      </p:sp>
      <p:pic>
        <p:nvPicPr>
          <p:cNvPr id="9218" name="Picture 2" descr="Afbeeldingsresultaat voor schilderij oorlog  expressionsme">
            <a:extLst>
              <a:ext uri="{FF2B5EF4-FFF2-40B4-BE49-F238E27FC236}">
                <a16:creationId xmlns:a16="http://schemas.microsoft.com/office/drawing/2014/main" id="{9BFD40A7-E563-9D46-BF5B-1E68AED69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593" y="1948721"/>
            <a:ext cx="4878049" cy="485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E549CEA6-8BF8-8A4B-AF47-4276EE2C8479}"/>
              </a:ext>
            </a:extLst>
          </p:cNvPr>
          <p:cNvSpPr txBox="1"/>
          <p:nvPr/>
        </p:nvSpPr>
        <p:spPr>
          <a:xfrm>
            <a:off x="989351" y="1948721"/>
            <a:ext cx="536114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/>
              <a:t>Waardoor ontstaat </a:t>
            </a:r>
          </a:p>
          <a:p>
            <a:r>
              <a:rPr lang="nl-NL" sz="4000" dirty="0"/>
              <a:t>het gevoel van dreiging ?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25570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AFABC-C7E6-F240-80AD-E9D3C1FC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b="1" dirty="0"/>
              <a:t>Kernbegrip: </a:t>
            </a:r>
            <a:br>
              <a:rPr lang="nl-NL" b="1" dirty="0"/>
            </a:br>
            <a:r>
              <a:rPr lang="nl-NL" b="1" dirty="0"/>
              <a:t>4. Zoeken naar de essentie</a:t>
            </a:r>
            <a:br>
              <a:rPr lang="nl-NL" dirty="0"/>
            </a:br>
            <a:r>
              <a:rPr lang="nl-NL" dirty="0"/>
              <a:t>dynamiek en beweging, vooruitgang, snelheid ( futurisme )</a:t>
            </a:r>
          </a:p>
        </p:txBody>
      </p:sp>
      <p:pic>
        <p:nvPicPr>
          <p:cNvPr id="5124" name="Picture 4" descr="Afbeeldingsresultaat voor futurisme 1930 balla">
            <a:extLst>
              <a:ext uri="{FF2B5EF4-FFF2-40B4-BE49-F238E27FC236}">
                <a16:creationId xmlns:a16="http://schemas.microsoft.com/office/drawing/2014/main" id="{358B48F8-700F-7741-B6F2-0BB517BE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9786" y="2773788"/>
            <a:ext cx="3834151" cy="2770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futurisme 1930severini">
            <a:extLst>
              <a:ext uri="{FF2B5EF4-FFF2-40B4-BE49-F238E27FC236}">
                <a16:creationId xmlns:a16="http://schemas.microsoft.com/office/drawing/2014/main" id="{4060E12E-0043-E848-B9EE-2C3FDA54C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022" y="2862371"/>
            <a:ext cx="2638927" cy="347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futurisme 1930severini">
            <a:extLst>
              <a:ext uri="{FF2B5EF4-FFF2-40B4-BE49-F238E27FC236}">
                <a16:creationId xmlns:a16="http://schemas.microsoft.com/office/drawing/2014/main" id="{A01ECE0B-1146-0B4E-9321-246E08250E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475" y="2862371"/>
            <a:ext cx="3374848" cy="259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038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B77170-F17A-3040-A5AE-D714772E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Kernbegrip: </a:t>
            </a:r>
            <a:br>
              <a:rPr lang="nl-NL" dirty="0"/>
            </a:br>
            <a:r>
              <a:rPr lang="nl-NL" b="1" dirty="0"/>
              <a:t>5. Abstractie</a:t>
            </a:r>
          </a:p>
        </p:txBody>
      </p:sp>
      <p:pic>
        <p:nvPicPr>
          <p:cNvPr id="4098" name="Picture 2" descr="Afbeeldingsresultaat voor portret der blaue reiter">
            <a:extLst>
              <a:ext uri="{FF2B5EF4-FFF2-40B4-BE49-F238E27FC236}">
                <a16:creationId xmlns:a16="http://schemas.microsoft.com/office/drawing/2014/main" id="{4934F079-3FE6-8842-86E9-8AAE826F11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2869" y="2398526"/>
            <a:ext cx="3951254" cy="36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Afbeeldingsresultaat voor Ernst-Ludwig Kirchner">
            <a:extLst>
              <a:ext uri="{FF2B5EF4-FFF2-40B4-BE49-F238E27FC236}">
                <a16:creationId xmlns:a16="http://schemas.microsoft.com/office/drawing/2014/main" id="{7D9D68B8-85BA-C24E-992C-A839ACFBA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019" y="2398526"/>
            <a:ext cx="3666293" cy="367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Afbeeldingsresultaat voor Ernst-Ludwig Kirchner">
            <a:extLst>
              <a:ext uri="{FF2B5EF4-FFF2-40B4-BE49-F238E27FC236}">
                <a16:creationId xmlns:a16="http://schemas.microsoft.com/office/drawing/2014/main" id="{AD1D210D-F5AA-D243-8EEE-5765752D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746" y="2343023"/>
            <a:ext cx="3014306" cy="39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fbeeldingsresultaat voor landschap 17e eeuw">
            <a:extLst>
              <a:ext uri="{FF2B5EF4-FFF2-40B4-BE49-F238E27FC236}">
                <a16:creationId xmlns:a16="http://schemas.microsoft.com/office/drawing/2014/main" id="{29FC193A-9BFD-F64E-B593-0873C2BA2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3019" y="365125"/>
            <a:ext cx="2553533" cy="185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10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18AE6F-E8B2-4243-AD7B-E2B044734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Kernbegrip: </a:t>
            </a:r>
            <a:r>
              <a:rPr lang="nl-NL" b="1" dirty="0"/>
              <a:t>Abstractie: </a:t>
            </a:r>
            <a:r>
              <a:rPr lang="nl-NL" dirty="0"/>
              <a:t>Mondriaan</a:t>
            </a:r>
            <a:br>
              <a:rPr lang="nl-NL" dirty="0"/>
            </a:br>
            <a:r>
              <a:rPr lang="nl-NL" sz="3200" dirty="0"/>
              <a:t>vernieuwing, modern zijn</a:t>
            </a:r>
          </a:p>
        </p:txBody>
      </p:sp>
      <p:pic>
        <p:nvPicPr>
          <p:cNvPr id="9218" name="Picture 2" descr="Afbeeldingsresultaat voor mondriaan">
            <a:extLst>
              <a:ext uri="{FF2B5EF4-FFF2-40B4-BE49-F238E27FC236}">
                <a16:creationId xmlns:a16="http://schemas.microsoft.com/office/drawing/2014/main" id="{2D8E0D51-5953-7D45-A0EA-85BAA984E8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5027" y="1097269"/>
            <a:ext cx="3949700" cy="268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fbeeldingsresultaat voor mondriaan">
            <a:extLst>
              <a:ext uri="{FF2B5EF4-FFF2-40B4-BE49-F238E27FC236}">
                <a16:creationId xmlns:a16="http://schemas.microsoft.com/office/drawing/2014/main" id="{3FC6802C-E41C-0E4F-B579-1AD61D9B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9963" y="3935958"/>
            <a:ext cx="3536638" cy="258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Afbeeldingsresultaat voor mondriaan">
            <a:extLst>
              <a:ext uri="{FF2B5EF4-FFF2-40B4-BE49-F238E27FC236}">
                <a16:creationId xmlns:a16="http://schemas.microsoft.com/office/drawing/2014/main" id="{58D3B30C-A8F2-9546-88DD-6F2E6445F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12" y="1733930"/>
            <a:ext cx="2783903" cy="209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Afbeeldingsresultaat voor mondriaan de blauwe boom">
            <a:extLst>
              <a:ext uri="{FF2B5EF4-FFF2-40B4-BE49-F238E27FC236}">
                <a16:creationId xmlns:a16="http://schemas.microsoft.com/office/drawing/2014/main" id="{3509567A-30E3-C84A-BE1E-8F8ACB866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149" y="1709919"/>
            <a:ext cx="2914267" cy="207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Afbeeldingsresultaat voor mondriaan de blauwe boom">
            <a:extLst>
              <a:ext uri="{FF2B5EF4-FFF2-40B4-BE49-F238E27FC236}">
                <a16:creationId xmlns:a16="http://schemas.microsoft.com/office/drawing/2014/main" id="{EF29F634-9001-B143-803E-EB4A79F0B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649" y="3957940"/>
            <a:ext cx="24892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Afbeeldingsresultaat voor piet mondriaan en domburg">
            <a:extLst>
              <a:ext uri="{FF2B5EF4-FFF2-40B4-BE49-F238E27FC236}">
                <a16:creationId xmlns:a16="http://schemas.microsoft.com/office/drawing/2014/main" id="{92C69F60-2B37-4D44-8CD5-A04F65BE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12" y="4331836"/>
            <a:ext cx="2783903" cy="218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2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3A9941-68E8-1F4D-A010-9F51DC225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1. Wat hoort er niet bij ?</a:t>
            </a:r>
          </a:p>
        </p:txBody>
      </p:sp>
      <p:pic>
        <p:nvPicPr>
          <p:cNvPr id="8194" name="Picture 2" descr="Afbeeldingsresultaat voor Ernst-Ludwig Kirchner">
            <a:extLst>
              <a:ext uri="{FF2B5EF4-FFF2-40B4-BE49-F238E27FC236}">
                <a16:creationId xmlns:a16="http://schemas.microsoft.com/office/drawing/2014/main" id="{ABEE62A0-E4FB-7E4B-960C-CAD35B736B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0474" y="1690688"/>
            <a:ext cx="3973644" cy="394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matisse vrouw in interieur">
            <a:extLst>
              <a:ext uri="{FF2B5EF4-FFF2-40B4-BE49-F238E27FC236}">
                <a16:creationId xmlns:a16="http://schemas.microsoft.com/office/drawing/2014/main" id="{55C6B22C-2E98-2241-B29C-D11502902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037" y="1690688"/>
            <a:ext cx="3360321" cy="422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Afbeeldingsresultaat voor klimt portrait eugenia primavesi">
            <a:extLst>
              <a:ext uri="{FF2B5EF4-FFF2-40B4-BE49-F238E27FC236}">
                <a16:creationId xmlns:a16="http://schemas.microsoft.com/office/drawing/2014/main" id="{EE77D0FF-3B58-2D41-83BB-EF568EF2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350" y="1157171"/>
            <a:ext cx="3619682" cy="543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0CF1245B-1D93-9549-AEEC-0F00DF4467C8}"/>
              </a:ext>
            </a:extLst>
          </p:cNvPr>
          <p:cNvSpPr txBox="1"/>
          <p:nvPr/>
        </p:nvSpPr>
        <p:spPr>
          <a:xfrm>
            <a:off x="3177915" y="61159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3380903-4F95-184D-B735-E479A1A7F581}"/>
              </a:ext>
            </a:extLst>
          </p:cNvPr>
          <p:cNvSpPr txBox="1"/>
          <p:nvPr/>
        </p:nvSpPr>
        <p:spPr>
          <a:xfrm>
            <a:off x="7090348" y="591799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80EE7FF-4456-3846-859F-6C9386F2BA17}"/>
              </a:ext>
            </a:extLst>
          </p:cNvPr>
          <p:cNvSpPr txBox="1"/>
          <p:nvPr/>
        </p:nvSpPr>
        <p:spPr>
          <a:xfrm>
            <a:off x="11722308" y="591799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270839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5E4CF9-8389-BE47-8436-6985F8724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2. Stadsgezicht: wat hoort er niet bij ?</a:t>
            </a:r>
          </a:p>
        </p:txBody>
      </p:sp>
      <p:pic>
        <p:nvPicPr>
          <p:cNvPr id="6146" name="Picture 2" descr="Afbeeldingsresultaat voor schilderij landschap expressionisme 1915">
            <a:extLst>
              <a:ext uri="{FF2B5EF4-FFF2-40B4-BE49-F238E27FC236}">
                <a16:creationId xmlns:a16="http://schemas.microsoft.com/office/drawing/2014/main" id="{8ADB656C-8F1D-5C48-B7CA-66A26E87CF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686" y="1508498"/>
            <a:ext cx="2379167" cy="319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feininger">
            <a:extLst>
              <a:ext uri="{FF2B5EF4-FFF2-40B4-BE49-F238E27FC236}">
                <a16:creationId xmlns:a16="http://schemas.microsoft.com/office/drawing/2014/main" id="{AECA5ACA-27E4-E943-A908-5A8E11BA5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6424" y="1508498"/>
            <a:ext cx="2358453" cy="29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fbeeldingsresultaat voor feininger">
            <a:extLst>
              <a:ext uri="{FF2B5EF4-FFF2-40B4-BE49-F238E27FC236}">
                <a16:creationId xmlns:a16="http://schemas.microsoft.com/office/drawing/2014/main" id="{3DFAA6B9-483D-504E-874F-EC1EF41D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1448" y="1508498"/>
            <a:ext cx="3693982" cy="466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fbeeldingsresultaat voor feininger">
            <a:extLst>
              <a:ext uri="{FF2B5EF4-FFF2-40B4-BE49-F238E27FC236}">
                <a16:creationId xmlns:a16="http://schemas.microsoft.com/office/drawing/2014/main" id="{4DA48B81-F81F-EC4C-A6E5-FFD34D8A4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21" y="1508498"/>
            <a:ext cx="2744780" cy="219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08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B1E61-CBAC-9747-BBFB-F512E4167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3. Wat hoort er niet bij ?</a:t>
            </a:r>
          </a:p>
        </p:txBody>
      </p:sp>
      <p:pic>
        <p:nvPicPr>
          <p:cNvPr id="5122" name="Picture 2" descr="stilleven met vergulde bokaal">
            <a:extLst>
              <a:ext uri="{FF2B5EF4-FFF2-40B4-BE49-F238E27FC236}">
                <a16:creationId xmlns:a16="http://schemas.microsoft.com/office/drawing/2014/main" id="{C9963339-32DE-A24C-82A3-2411D01B22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0623" y="4132318"/>
            <a:ext cx="3203824" cy="248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relateerde afbeelding">
            <a:extLst>
              <a:ext uri="{FF2B5EF4-FFF2-40B4-BE49-F238E27FC236}">
                <a16:creationId xmlns:a16="http://schemas.microsoft.com/office/drawing/2014/main" id="{DE2715ED-F132-FA46-A0F7-D46459E4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368" y="471536"/>
            <a:ext cx="2735079" cy="339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stilleven kubisme">
            <a:extLst>
              <a:ext uri="{FF2B5EF4-FFF2-40B4-BE49-F238E27FC236}">
                <a16:creationId xmlns:a16="http://schemas.microsoft.com/office/drawing/2014/main" id="{1FB5CF63-F46B-AE40-A330-FCE668C80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3590" y="4198658"/>
            <a:ext cx="2871034" cy="235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at voor stilleven kubisme">
            <a:extLst>
              <a:ext uri="{FF2B5EF4-FFF2-40B4-BE49-F238E27FC236}">
                <a16:creationId xmlns:a16="http://schemas.microsoft.com/office/drawing/2014/main" id="{6AD8C2BE-F4A9-0F4A-8E34-F0CA58B17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084" y="1474394"/>
            <a:ext cx="3580540" cy="260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60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19333-853D-2644-A008-AADDA524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4. Wat hoort er niet bij ?</a:t>
            </a:r>
          </a:p>
        </p:txBody>
      </p:sp>
      <p:pic>
        <p:nvPicPr>
          <p:cNvPr id="3074" name="Picture 2" descr="Afbeeldingsresultaat voor portret der blaue reiter">
            <a:extLst>
              <a:ext uri="{FF2B5EF4-FFF2-40B4-BE49-F238E27FC236}">
                <a16:creationId xmlns:a16="http://schemas.microsoft.com/office/drawing/2014/main" id="{164003CA-B9EB-FB4D-9B54-B7F7A2A106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6920" y="1735645"/>
            <a:ext cx="2414665" cy="32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fbeeldingsresultaat voor portret der blaue reiter">
            <a:extLst>
              <a:ext uri="{FF2B5EF4-FFF2-40B4-BE49-F238E27FC236}">
                <a16:creationId xmlns:a16="http://schemas.microsoft.com/office/drawing/2014/main" id="{B5CA6748-D268-CE4F-B950-B209C7E67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993" y="1690688"/>
            <a:ext cx="2188725" cy="309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relateerde afbeelding">
            <a:extLst>
              <a:ext uri="{FF2B5EF4-FFF2-40B4-BE49-F238E27FC236}">
                <a16:creationId xmlns:a16="http://schemas.microsoft.com/office/drawing/2014/main" id="{C64142C2-1954-5844-B668-11232E92E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7788" y="1735645"/>
            <a:ext cx="3206012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fbeeldingsresultaat voor portret der blaue reiter">
            <a:extLst>
              <a:ext uri="{FF2B5EF4-FFF2-40B4-BE49-F238E27FC236}">
                <a16:creationId xmlns:a16="http://schemas.microsoft.com/office/drawing/2014/main" id="{01953C8B-4168-9E4E-B154-766EB6F3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594" y="1735645"/>
            <a:ext cx="2579557" cy="32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B6A16E26-1960-DD4D-A30C-93FAE14C919C}"/>
              </a:ext>
            </a:extLst>
          </p:cNvPr>
          <p:cNvSpPr txBox="1"/>
          <p:nvPr/>
        </p:nvSpPr>
        <p:spPr>
          <a:xfrm>
            <a:off x="2338466" y="518659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F2BDBA5-765C-FE46-948B-A3B4E394A125}"/>
              </a:ext>
            </a:extLst>
          </p:cNvPr>
          <p:cNvSpPr txBox="1"/>
          <p:nvPr/>
        </p:nvSpPr>
        <p:spPr>
          <a:xfrm>
            <a:off x="4631961" y="521657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B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E74C8871-5B5B-7F46-8CAD-11333CB9E87A}"/>
              </a:ext>
            </a:extLst>
          </p:cNvPr>
          <p:cNvSpPr txBox="1"/>
          <p:nvPr/>
        </p:nvSpPr>
        <p:spPr>
          <a:xfrm>
            <a:off x="7330190" y="532150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F69DB34-B8A0-C44C-9E3E-C3422B01FA79}"/>
              </a:ext>
            </a:extLst>
          </p:cNvPr>
          <p:cNvSpPr txBox="1"/>
          <p:nvPr/>
        </p:nvSpPr>
        <p:spPr>
          <a:xfrm>
            <a:off x="10837889" y="6175948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500552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D12C2C-F870-D447-90FE-86355FDA0C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5. Portret: Vergelijk </a:t>
            </a:r>
            <a:r>
              <a:rPr lang="nl-NL" b="1" dirty="0"/>
              <a:t>kleur</a:t>
            </a:r>
            <a:r>
              <a:rPr lang="nl-NL" dirty="0"/>
              <a:t>: noem het contrast tussen de 17</a:t>
            </a:r>
            <a:r>
              <a:rPr lang="nl-NL" baseline="30000" dirty="0"/>
              <a:t>e</a:t>
            </a:r>
            <a:r>
              <a:rPr lang="nl-NL" dirty="0"/>
              <a:t> eeuw en de moderne kunst</a:t>
            </a:r>
          </a:p>
        </p:txBody>
      </p:sp>
      <p:pic>
        <p:nvPicPr>
          <p:cNvPr id="1026" name="Picture 2" descr="Bestand:Girl with a Pearl Earring.jpg">
            <a:extLst>
              <a:ext uri="{FF2B5EF4-FFF2-40B4-BE49-F238E27FC236}">
                <a16:creationId xmlns:a16="http://schemas.microsoft.com/office/drawing/2014/main" id="{0EA2D5BE-0C1F-D24C-A60D-9845523B89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8830" y="1808391"/>
            <a:ext cx="367688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Birgit Prestøe, Edvard Munch (1924)">
            <a:extLst>
              <a:ext uri="{FF2B5EF4-FFF2-40B4-BE49-F238E27FC236}">
                <a16:creationId xmlns:a16="http://schemas.microsoft.com/office/drawing/2014/main" id="{AC7693A6-C06C-E349-AC35-64DE5633A1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2" name="Picture 8" descr="Afbeeldingsresultaat voor schilderij portret munch vrouw">
            <a:extLst>
              <a:ext uri="{FF2B5EF4-FFF2-40B4-BE49-F238E27FC236}">
                <a16:creationId xmlns:a16="http://schemas.microsoft.com/office/drawing/2014/main" id="{07ADBE62-D5F2-C04B-84B4-760811C1E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0659" y="1891866"/>
            <a:ext cx="3075481" cy="41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fbeeldingsresultaat voor henri matisse">
            <a:extLst>
              <a:ext uri="{FF2B5EF4-FFF2-40B4-BE49-F238E27FC236}">
                <a16:creationId xmlns:a16="http://schemas.microsoft.com/office/drawing/2014/main" id="{9386826A-E114-ED4E-A1AC-8D447ED28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018" y="1891866"/>
            <a:ext cx="3815273" cy="496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8970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9D7884-86B0-2A4B-9C5A-B93784DB1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6. Landschap: Vergelijk</a:t>
            </a:r>
            <a:r>
              <a:rPr lang="nl-NL" b="1" dirty="0"/>
              <a:t> vorm</a:t>
            </a:r>
            <a:r>
              <a:rPr lang="nl-NL" dirty="0"/>
              <a:t>: beschrijf het contrast</a:t>
            </a:r>
          </a:p>
        </p:txBody>
      </p:sp>
      <p:pic>
        <p:nvPicPr>
          <p:cNvPr id="2050" name="Picture 2" descr="https://kunst-en-cultuur.infonu.nl/artikel-fotos/pmpaul/0681615033.jpg">
            <a:extLst>
              <a:ext uri="{FF2B5EF4-FFF2-40B4-BE49-F238E27FC236}">
                <a16:creationId xmlns:a16="http://schemas.microsoft.com/office/drawing/2014/main" id="{47375C9D-8AF9-C540-8731-519A597623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690687"/>
            <a:ext cx="525312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schilderij landschap paul klee">
            <a:extLst>
              <a:ext uri="{FF2B5EF4-FFF2-40B4-BE49-F238E27FC236}">
                <a16:creationId xmlns:a16="http://schemas.microsoft.com/office/drawing/2014/main" id="{F9105290-EBE1-894C-9AFE-7C112B18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7469" y="1690687"/>
            <a:ext cx="5776289" cy="385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689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E0C735-2147-C84E-80AD-414E87C4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7. Genre: Vergelijk </a:t>
            </a:r>
            <a:r>
              <a:rPr lang="nl-NL" b="1" dirty="0"/>
              <a:t>ruimte</a:t>
            </a:r>
          </a:p>
        </p:txBody>
      </p:sp>
      <p:pic>
        <p:nvPicPr>
          <p:cNvPr id="3074" name="Picture 2" descr="Pieter de Hooch / Couple with a Parrot (841×1002) Johannes Vermeer, Rembrandt, Caravaggio, Amsterdam, Modernisme, Nederland, De Wereld, Portretten Schilderen, Verf">
            <a:extLst>
              <a:ext uri="{FF2B5EF4-FFF2-40B4-BE49-F238E27FC236}">
                <a16:creationId xmlns:a16="http://schemas.microsoft.com/office/drawing/2014/main" id="{98C7C38B-8108-2E44-9671-375D755167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392674"/>
            <a:ext cx="4339340" cy="518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relateerde afbeelding">
            <a:extLst>
              <a:ext uri="{FF2B5EF4-FFF2-40B4-BE49-F238E27FC236}">
                <a16:creationId xmlns:a16="http://schemas.microsoft.com/office/drawing/2014/main" id="{D4E66AAA-99D4-CF46-94A6-08EC56CE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1208" y="1392674"/>
            <a:ext cx="5668923" cy="46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813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B74BE-883C-7340-A94E-8A6FC92D9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8. Zeegezicht ( marine ) Vergelijk </a:t>
            </a:r>
            <a:r>
              <a:rPr lang="nl-NL" b="1" dirty="0"/>
              <a:t>licht</a:t>
            </a:r>
          </a:p>
        </p:txBody>
      </p:sp>
      <p:pic>
        <p:nvPicPr>
          <p:cNvPr id="4098" name="Picture 2" descr="Afbeeldingsresultaat voor schilderij zeegezicht 17e eeuw">
            <a:extLst>
              <a:ext uri="{FF2B5EF4-FFF2-40B4-BE49-F238E27FC236}">
                <a16:creationId xmlns:a16="http://schemas.microsoft.com/office/drawing/2014/main" id="{8BA5D278-18AC-424E-B35B-B1898F4B23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27" y="1690687"/>
            <a:ext cx="6149948" cy="354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fbeeldingsresultaat voor portret nolde">
            <a:extLst>
              <a:ext uri="{FF2B5EF4-FFF2-40B4-BE49-F238E27FC236}">
                <a16:creationId xmlns:a16="http://schemas.microsoft.com/office/drawing/2014/main" id="{71388621-ECD4-B540-9A49-BA027CE2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8846" y="1690687"/>
            <a:ext cx="5080000" cy="391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12800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122</Words>
  <Application>Microsoft Macintosh PowerPoint</Application>
  <PresentationFormat>Breedbeeld</PresentationFormat>
  <Paragraphs>30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       INTRO cultuur van het moderne ( 1900-1945)  </vt:lpstr>
      <vt:lpstr>1. Wat hoort er niet bij ?</vt:lpstr>
      <vt:lpstr>2. Stadsgezicht: wat hoort er niet bij ?</vt:lpstr>
      <vt:lpstr>3. Wat hoort er niet bij ?</vt:lpstr>
      <vt:lpstr>4. Wat hoort er niet bij ?</vt:lpstr>
      <vt:lpstr>5. Portret: Vergelijk kleur: noem het contrast tussen de 17e eeuw en de moderne kunst</vt:lpstr>
      <vt:lpstr>6. Landschap: Vergelijk vorm: beschrijf het contrast</vt:lpstr>
      <vt:lpstr>7. Genre: Vergelijk ruimte</vt:lpstr>
      <vt:lpstr>8. Zeegezicht ( marine ) Vergelijk licht</vt:lpstr>
      <vt:lpstr>9. Dubbelportret: Vergelijk kleur</vt:lpstr>
      <vt:lpstr>  Kernbegrippen uit de moderne kunst  1. Expressie 2. Autonome kunstenaar </vt:lpstr>
      <vt:lpstr>Kernbegrip:  3. Angst en vervreemding</vt:lpstr>
      <vt:lpstr> Kernbegrip:  4. Zoeken naar de essentie dynamiek en beweging, vooruitgang, snelheid ( futurisme )</vt:lpstr>
      <vt:lpstr>Kernbegrip:  5. Abstractie</vt:lpstr>
      <vt:lpstr>Kernbegrip: Abstractie: Mondriaan vernieuwing, modern zijn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Beschrijf de verschillen</dc:title>
  <dc:creator>nelleke bak</dc:creator>
  <cp:lastModifiedBy>nelleke bak</cp:lastModifiedBy>
  <cp:revision>15</cp:revision>
  <dcterms:created xsi:type="dcterms:W3CDTF">2020-01-02T15:32:59Z</dcterms:created>
  <dcterms:modified xsi:type="dcterms:W3CDTF">2020-01-03T10:10:36Z</dcterms:modified>
</cp:coreProperties>
</file>